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notesMasterIdLst>
    <p:notesMasterId r:id="rId15"/>
  </p:notesMasterIdLst>
  <p:sldIdLst>
    <p:sldId id="260" r:id="rId2"/>
    <p:sldId id="261" r:id="rId3"/>
    <p:sldId id="272" r:id="rId4"/>
    <p:sldId id="273" r:id="rId5"/>
    <p:sldId id="274" r:id="rId6"/>
    <p:sldId id="275" r:id="rId7"/>
    <p:sldId id="276" r:id="rId8"/>
    <p:sldId id="277" r:id="rId9"/>
    <p:sldId id="278" r:id="rId10"/>
    <p:sldId id="279" r:id="rId11"/>
    <p:sldId id="280" r:id="rId12"/>
    <p:sldId id="281" r:id="rId13"/>
    <p:sldId id="25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03" autoAdjust="0"/>
    <p:restoredTop sz="94343" autoAdjust="0"/>
  </p:normalViewPr>
  <p:slideViewPr>
    <p:cSldViewPr snapToGrid="0">
      <p:cViewPr>
        <p:scale>
          <a:sx n="66" d="100"/>
          <a:sy n="66" d="100"/>
        </p:scale>
        <p:origin x="750" y="13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97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FDEB35-4585-4CE4-9E48-A63F91925BEE}" type="datetimeFigureOut">
              <a:rPr lang="en-US" smtClean="0"/>
              <a:t>9/12/2018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B457E7-AF9E-49AB-A7E8-87B4C81AB92D}" type="slidenum">
              <a:rPr lang="en-US" smtClean="0"/>
              <a:t>‹#›</a:t>
            </a:fld>
            <a:endParaRPr lang="en-US"/>
          </a:p>
        </p:txBody>
      </p:sp>
    </p:spTree>
    <p:extLst>
      <p:ext uri="{BB962C8B-B14F-4D97-AF65-F5344CB8AC3E}">
        <p14:creationId xmlns:p14="http://schemas.microsoft.com/office/powerpoint/2010/main" val="3841077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B457E7-AF9E-49AB-A7E8-87B4C81AB92D}" type="slidenum">
              <a:rPr lang="en-US" smtClean="0"/>
              <a:t>4</a:t>
            </a:fld>
            <a:endParaRPr lang="en-US"/>
          </a:p>
        </p:txBody>
      </p:sp>
    </p:spTree>
    <p:extLst>
      <p:ext uri="{BB962C8B-B14F-4D97-AF65-F5344CB8AC3E}">
        <p14:creationId xmlns:p14="http://schemas.microsoft.com/office/powerpoint/2010/main" val="39629931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E748362D-825D-4A82-A0AE-0E1171E04A9C}" type="datetimeFigureOut">
              <a:rPr lang="en-US" smtClean="0"/>
              <a:t>9/12/2018</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2394596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9/12/2018</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602056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059601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814581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778253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9/12/2018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043026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9/12/2018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76758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54221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21839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864880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705922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48362D-825D-4A82-A0AE-0E1171E04A9C}" type="datetimeFigureOut">
              <a:rPr lang="en-US" smtClean="0"/>
              <a:t>9/12/2018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368651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48362D-825D-4A82-A0AE-0E1171E04A9C}" type="datetimeFigureOut">
              <a:rPr lang="en-US" smtClean="0"/>
              <a:t>9/12/2018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165156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48362D-825D-4A82-A0AE-0E1171E04A9C}" type="datetimeFigureOut">
              <a:rPr lang="en-US" smtClean="0"/>
              <a:t>9/12/2018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296023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48362D-825D-4A82-A0AE-0E1171E04A9C}" type="datetimeFigureOut">
              <a:rPr lang="en-US" smtClean="0"/>
              <a:t>9/12/2018</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261329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9/12/2018</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25308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9/12/2018</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69540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E748362D-825D-4A82-A0AE-0E1171E04A9C}" type="datetimeFigureOut">
              <a:rPr lang="en-US" smtClean="0"/>
              <a:t>9/12/2018</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3723097295"/>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gif"/><Relationship Id="rId4" Type="http://schemas.openxmlformats.org/officeDocument/2006/relationships/image" Target="../media/image6.gif"/></Relationships>
</file>

<file path=ppt/slides/_rels/slide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gif"/><Relationship Id="rId4" Type="http://schemas.openxmlformats.org/officeDocument/2006/relationships/image" Target="../media/image6.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Physics 1 – Sept </a:t>
            </a:r>
            <a:r>
              <a:rPr lang="en-US" dirty="0" smtClean="0"/>
              <a:t>18, 2018</a:t>
            </a:r>
            <a:endParaRPr lang="en-US" dirty="0"/>
          </a:p>
        </p:txBody>
      </p:sp>
      <p:sp>
        <p:nvSpPr>
          <p:cNvPr id="3" name="Content Placeholder 2"/>
          <p:cNvSpPr>
            <a:spLocks noGrp="1"/>
          </p:cNvSpPr>
          <p:nvPr>
            <p:ph idx="1"/>
          </p:nvPr>
        </p:nvSpPr>
        <p:spPr>
          <a:xfrm>
            <a:off x="1154956" y="2603500"/>
            <a:ext cx="5536790" cy="3416300"/>
          </a:xfrm>
        </p:spPr>
        <p:txBody>
          <a:bodyPr>
            <a:normAutofit lnSpcReduction="10000"/>
          </a:bodyPr>
          <a:lstStyle/>
          <a:p>
            <a:r>
              <a:rPr lang="en-US" b="1" dirty="0" smtClean="0"/>
              <a:t>P3 Challenge – Do </a:t>
            </a:r>
            <a:r>
              <a:rPr lang="en-US" b="1" dirty="0" smtClean="0"/>
              <a:t>Now</a:t>
            </a:r>
          </a:p>
          <a:p>
            <a:r>
              <a:rPr lang="en-US" b="1" dirty="0" smtClean="0"/>
              <a:t>Match the descriptions with the lines they describe.</a:t>
            </a:r>
          </a:p>
          <a:p>
            <a:r>
              <a:rPr lang="en-US" b="1" dirty="0" smtClean="0"/>
              <a:t>1. constant positive velocity</a:t>
            </a:r>
          </a:p>
          <a:p>
            <a:r>
              <a:rPr lang="en-US" b="1" dirty="0" smtClean="0"/>
              <a:t>2. constant negative velocity</a:t>
            </a:r>
          </a:p>
          <a:p>
            <a:r>
              <a:rPr lang="en-US" b="1" dirty="0" smtClean="0"/>
              <a:t>3. positive acceleration</a:t>
            </a:r>
          </a:p>
          <a:p>
            <a:r>
              <a:rPr lang="en-US" b="1" dirty="0" smtClean="0"/>
              <a:t>4. negative acceleration</a:t>
            </a:r>
          </a:p>
          <a:p>
            <a:r>
              <a:rPr lang="en-US" b="1" dirty="0" smtClean="0"/>
              <a:t>5. At rest</a:t>
            </a:r>
          </a:p>
          <a:p>
            <a:r>
              <a:rPr lang="en-US" b="1" dirty="0" smtClean="0"/>
              <a:t>6. Turning around</a:t>
            </a:r>
            <a:endParaRPr lang="en-US" b="1" dirty="0" smtClean="0"/>
          </a:p>
          <a:p>
            <a:endParaRPr lang="en-US" b="1" dirty="0"/>
          </a:p>
          <a:p>
            <a:pPr marL="0" indent="0">
              <a:buNone/>
            </a:pPr>
            <a:endParaRPr lang="en-US" b="1" dirty="0" smtClean="0"/>
          </a:p>
          <a:p>
            <a:pPr>
              <a:buAutoNum type="alphaLcParenR"/>
            </a:pPr>
            <a:endParaRPr lang="en-US" b="1" dirty="0"/>
          </a:p>
          <a:p>
            <a:pPr>
              <a:buAutoNum type="alphaLcParenR"/>
            </a:pPr>
            <a:endParaRPr lang="en-US" b="1" dirty="0" smtClean="0"/>
          </a:p>
          <a:p>
            <a:pPr lvl="1"/>
            <a:endParaRPr lang="en-US" b="1" dirty="0" smtClean="0"/>
          </a:p>
          <a:p>
            <a:pPr marL="0" indent="0">
              <a:buNone/>
            </a:pPr>
            <a:endParaRPr lang="en-US" b="1" dirty="0"/>
          </a:p>
        </p:txBody>
      </p:sp>
      <p:sp>
        <p:nvSpPr>
          <p:cNvPr id="14" name="Arc 13"/>
          <p:cNvSpPr/>
          <p:nvPr/>
        </p:nvSpPr>
        <p:spPr>
          <a:xfrm flipV="1">
            <a:off x="5471074" y="3740233"/>
            <a:ext cx="4059382" cy="2074815"/>
          </a:xfrm>
          <a:prstGeom prst="arc">
            <a:avLst>
              <a:gd name="adj1" fmla="val 16200000"/>
              <a:gd name="adj2" fmla="val 21339408"/>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nvGrpSpPr>
          <p:cNvPr id="25" name="Group 24"/>
          <p:cNvGrpSpPr/>
          <p:nvPr/>
        </p:nvGrpSpPr>
        <p:grpSpPr>
          <a:xfrm>
            <a:off x="6844145" y="2281958"/>
            <a:ext cx="4175679" cy="4059382"/>
            <a:chOff x="6844145" y="2281958"/>
            <a:chExt cx="4175679" cy="4059382"/>
          </a:xfrm>
        </p:grpSpPr>
        <p:grpSp>
          <p:nvGrpSpPr>
            <p:cNvPr id="9" name="Group 8"/>
            <p:cNvGrpSpPr/>
            <p:nvPr/>
          </p:nvGrpSpPr>
          <p:grpSpPr>
            <a:xfrm>
              <a:off x="7467600" y="2729345"/>
              <a:ext cx="3103419" cy="3103419"/>
              <a:chOff x="7467600" y="2729345"/>
              <a:chExt cx="3103419" cy="3103419"/>
            </a:xfrm>
          </p:grpSpPr>
          <p:cxnSp>
            <p:nvCxnSpPr>
              <p:cNvPr id="7" name="Straight Connector 6"/>
              <p:cNvCxnSpPr/>
              <p:nvPr/>
            </p:nvCxnSpPr>
            <p:spPr>
              <a:xfrm>
                <a:off x="7467600" y="2729345"/>
                <a:ext cx="0" cy="3103419"/>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rot="16200000">
                <a:off x="9019310" y="2759941"/>
                <a:ext cx="0" cy="3103419"/>
              </a:xfrm>
              <a:prstGeom prst="line">
                <a:avLst/>
              </a:prstGeom>
            </p:spPr>
            <p:style>
              <a:lnRef idx="1">
                <a:schemeClr val="dk1"/>
              </a:lnRef>
              <a:fillRef idx="0">
                <a:schemeClr val="dk1"/>
              </a:fillRef>
              <a:effectRef idx="0">
                <a:schemeClr val="dk1"/>
              </a:effectRef>
              <a:fontRef idx="minor">
                <a:schemeClr val="tx1"/>
              </a:fontRef>
            </p:style>
          </p:cxnSp>
        </p:grpSp>
        <p:cxnSp>
          <p:nvCxnSpPr>
            <p:cNvPr id="11" name="Straight Connector 10"/>
            <p:cNvCxnSpPr/>
            <p:nvPr/>
          </p:nvCxnSpPr>
          <p:spPr>
            <a:xfrm flipV="1">
              <a:off x="7500766" y="3740233"/>
              <a:ext cx="2161309" cy="792595"/>
            </a:xfrm>
            <a:prstGeom prst="line">
              <a:avLst/>
            </a:prstGeom>
            <a:ln w="19050"/>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flipV="1">
              <a:off x="7467600" y="3390996"/>
              <a:ext cx="2050473" cy="1"/>
            </a:xfrm>
            <a:prstGeom prst="line">
              <a:avLst/>
            </a:prstGeom>
            <a:ln w="19050"/>
          </p:spPr>
          <p:style>
            <a:lnRef idx="1">
              <a:schemeClr val="dk1"/>
            </a:lnRef>
            <a:fillRef idx="0">
              <a:schemeClr val="dk1"/>
            </a:fillRef>
            <a:effectRef idx="0">
              <a:schemeClr val="dk1"/>
            </a:effectRef>
            <a:fontRef idx="minor">
              <a:schemeClr val="tx1"/>
            </a:fontRef>
          </p:style>
        </p:cxnSp>
        <p:sp>
          <p:nvSpPr>
            <p:cNvPr id="15" name="Arc 14"/>
            <p:cNvSpPr/>
            <p:nvPr/>
          </p:nvSpPr>
          <p:spPr>
            <a:xfrm rot="16200000">
              <a:off x="6475317" y="3274241"/>
              <a:ext cx="4059382" cy="2074815"/>
            </a:xfrm>
            <a:prstGeom prst="arc">
              <a:avLst>
                <a:gd name="adj1" fmla="val 16200000"/>
                <a:gd name="adj2" fmla="val 5359945"/>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cxnSp>
          <p:nvCxnSpPr>
            <p:cNvPr id="17" name="Straight Connector 16"/>
            <p:cNvCxnSpPr/>
            <p:nvPr/>
          </p:nvCxnSpPr>
          <p:spPr>
            <a:xfrm>
              <a:off x="7481453" y="4519650"/>
              <a:ext cx="858982" cy="983673"/>
            </a:xfrm>
            <a:prstGeom prst="line">
              <a:avLst/>
            </a:prstGeom>
          </p:spPr>
          <p:style>
            <a:lnRef idx="1">
              <a:schemeClr val="dk1"/>
            </a:lnRef>
            <a:fillRef idx="0">
              <a:schemeClr val="dk1"/>
            </a:fillRef>
            <a:effectRef idx="0">
              <a:schemeClr val="dk1"/>
            </a:effectRef>
            <a:fontRef idx="minor">
              <a:schemeClr val="tx1"/>
            </a:fontRef>
          </p:style>
        </p:cxnSp>
        <p:sp>
          <p:nvSpPr>
            <p:cNvPr id="18" name="TextBox 17"/>
            <p:cNvSpPr txBox="1"/>
            <p:nvPr/>
          </p:nvSpPr>
          <p:spPr>
            <a:xfrm>
              <a:off x="6844145" y="2729345"/>
              <a:ext cx="415637" cy="369332"/>
            </a:xfrm>
            <a:prstGeom prst="rect">
              <a:avLst/>
            </a:prstGeom>
            <a:noFill/>
            <a:ln>
              <a:noFill/>
            </a:ln>
          </p:spPr>
          <p:txBody>
            <a:bodyPr wrap="square" rtlCol="0">
              <a:spAutoFit/>
            </a:bodyPr>
            <a:lstStyle/>
            <a:p>
              <a:r>
                <a:rPr lang="en-US" dirty="0" smtClean="0"/>
                <a:t>x</a:t>
              </a:r>
              <a:endParaRPr lang="en-US" dirty="0"/>
            </a:p>
          </p:txBody>
        </p:sp>
        <p:sp>
          <p:nvSpPr>
            <p:cNvPr id="19" name="TextBox 18"/>
            <p:cNvSpPr txBox="1"/>
            <p:nvPr/>
          </p:nvSpPr>
          <p:spPr>
            <a:xfrm>
              <a:off x="10604187" y="4126982"/>
              <a:ext cx="415637" cy="369332"/>
            </a:xfrm>
            <a:prstGeom prst="rect">
              <a:avLst/>
            </a:prstGeom>
            <a:noFill/>
            <a:ln>
              <a:noFill/>
            </a:ln>
          </p:spPr>
          <p:txBody>
            <a:bodyPr wrap="square" rtlCol="0">
              <a:spAutoFit/>
            </a:bodyPr>
            <a:lstStyle/>
            <a:p>
              <a:r>
                <a:rPr lang="en-US" dirty="0"/>
                <a:t>t</a:t>
              </a:r>
              <a:endParaRPr lang="en-US" dirty="0"/>
            </a:p>
          </p:txBody>
        </p:sp>
        <p:sp>
          <p:nvSpPr>
            <p:cNvPr id="20" name="TextBox 19"/>
            <p:cNvSpPr txBox="1"/>
            <p:nvPr/>
          </p:nvSpPr>
          <p:spPr>
            <a:xfrm>
              <a:off x="8991600" y="2290093"/>
              <a:ext cx="415637" cy="369332"/>
            </a:xfrm>
            <a:prstGeom prst="rect">
              <a:avLst/>
            </a:prstGeom>
            <a:noFill/>
            <a:ln>
              <a:noFill/>
            </a:ln>
          </p:spPr>
          <p:txBody>
            <a:bodyPr wrap="square" rtlCol="0">
              <a:spAutoFit/>
            </a:bodyPr>
            <a:lstStyle/>
            <a:p>
              <a:r>
                <a:rPr lang="en-US" dirty="0"/>
                <a:t>A</a:t>
              </a:r>
              <a:endParaRPr lang="en-US" dirty="0"/>
            </a:p>
          </p:txBody>
        </p:sp>
        <p:sp>
          <p:nvSpPr>
            <p:cNvPr id="21" name="TextBox 20"/>
            <p:cNvSpPr txBox="1"/>
            <p:nvPr/>
          </p:nvSpPr>
          <p:spPr>
            <a:xfrm>
              <a:off x="8271162" y="3078582"/>
              <a:ext cx="415637" cy="369332"/>
            </a:xfrm>
            <a:prstGeom prst="rect">
              <a:avLst/>
            </a:prstGeom>
            <a:noFill/>
            <a:ln>
              <a:noFill/>
            </a:ln>
          </p:spPr>
          <p:txBody>
            <a:bodyPr wrap="square" rtlCol="0">
              <a:spAutoFit/>
            </a:bodyPr>
            <a:lstStyle/>
            <a:p>
              <a:r>
                <a:rPr lang="en-US" dirty="0" smtClean="0"/>
                <a:t>B</a:t>
              </a:r>
              <a:endParaRPr lang="en-US" dirty="0"/>
            </a:p>
          </p:txBody>
        </p:sp>
        <p:sp>
          <p:nvSpPr>
            <p:cNvPr id="22" name="TextBox 21"/>
            <p:cNvSpPr txBox="1"/>
            <p:nvPr/>
          </p:nvSpPr>
          <p:spPr>
            <a:xfrm>
              <a:off x="8271162" y="3823440"/>
              <a:ext cx="415637" cy="369332"/>
            </a:xfrm>
            <a:prstGeom prst="rect">
              <a:avLst/>
            </a:prstGeom>
            <a:noFill/>
            <a:ln>
              <a:noFill/>
            </a:ln>
          </p:spPr>
          <p:txBody>
            <a:bodyPr wrap="square" rtlCol="0">
              <a:spAutoFit/>
            </a:bodyPr>
            <a:lstStyle/>
            <a:p>
              <a:r>
                <a:rPr lang="en-US" dirty="0"/>
                <a:t>C</a:t>
              </a:r>
              <a:endParaRPr lang="en-US" dirty="0"/>
            </a:p>
          </p:txBody>
        </p:sp>
        <p:sp>
          <p:nvSpPr>
            <p:cNvPr id="23" name="TextBox 22"/>
            <p:cNvSpPr txBox="1"/>
            <p:nvPr/>
          </p:nvSpPr>
          <p:spPr>
            <a:xfrm>
              <a:off x="7883235" y="4664607"/>
              <a:ext cx="415637" cy="369332"/>
            </a:xfrm>
            <a:prstGeom prst="rect">
              <a:avLst/>
            </a:prstGeom>
            <a:noFill/>
            <a:ln>
              <a:noFill/>
            </a:ln>
          </p:spPr>
          <p:txBody>
            <a:bodyPr wrap="square" rtlCol="0">
              <a:spAutoFit/>
            </a:bodyPr>
            <a:lstStyle/>
            <a:p>
              <a:r>
                <a:rPr lang="en-US" dirty="0"/>
                <a:t>D</a:t>
              </a:r>
              <a:endParaRPr lang="en-US" dirty="0"/>
            </a:p>
          </p:txBody>
        </p:sp>
        <p:sp>
          <p:nvSpPr>
            <p:cNvPr id="24" name="TextBox 23"/>
            <p:cNvSpPr txBox="1"/>
            <p:nvPr/>
          </p:nvSpPr>
          <p:spPr>
            <a:xfrm>
              <a:off x="8991600" y="5400595"/>
              <a:ext cx="415637" cy="369332"/>
            </a:xfrm>
            <a:prstGeom prst="rect">
              <a:avLst/>
            </a:prstGeom>
            <a:noFill/>
            <a:ln>
              <a:noFill/>
            </a:ln>
          </p:spPr>
          <p:txBody>
            <a:bodyPr wrap="square" rtlCol="0">
              <a:spAutoFit/>
            </a:bodyPr>
            <a:lstStyle/>
            <a:p>
              <a:r>
                <a:rPr lang="en-US" dirty="0"/>
                <a:t>E</a:t>
              </a:r>
              <a:endParaRPr lang="en-US" dirty="0"/>
            </a:p>
          </p:txBody>
        </p:sp>
      </p:grpSp>
    </p:spTree>
    <p:extLst>
      <p:ext uri="{BB962C8B-B14F-4D97-AF65-F5344CB8AC3E}">
        <p14:creationId xmlns:p14="http://schemas.microsoft.com/office/powerpoint/2010/main" val="1850389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Problem</a:t>
            </a:r>
            <a:endParaRPr lang="en-US" dirty="0"/>
          </a:p>
        </p:txBody>
      </p:sp>
      <p:sp>
        <p:nvSpPr>
          <p:cNvPr id="3" name="Content Placeholder 2"/>
          <p:cNvSpPr>
            <a:spLocks noGrp="1"/>
          </p:cNvSpPr>
          <p:nvPr>
            <p:ph idx="1"/>
          </p:nvPr>
        </p:nvSpPr>
        <p:spPr/>
        <p:txBody>
          <a:bodyPr>
            <a:normAutofit/>
          </a:bodyPr>
          <a:lstStyle/>
          <a:p>
            <a:r>
              <a:rPr lang="en-US" sz="2400" b="1" dirty="0" smtClean="0"/>
              <a:t>A man riding in hot air balloon ascending at 3.50 m/s accidentally drops his phone over the side of the basket when the balloon is 16.3 m above the ground. a) With what velocity does his phone hit the ground?</a:t>
            </a:r>
            <a:r>
              <a:rPr lang="en-US" sz="2400" b="1" dirty="0"/>
              <a:t> </a:t>
            </a:r>
            <a:r>
              <a:rPr lang="en-US" sz="2400" b="1" dirty="0" smtClean="0"/>
              <a:t>b) </a:t>
            </a:r>
            <a:r>
              <a:rPr lang="en-US" sz="2400" b="1" dirty="0"/>
              <a:t>How long does it take for the phone to hit the ground? </a:t>
            </a:r>
            <a:r>
              <a:rPr lang="en-US" sz="2400" b="1" dirty="0" smtClean="0"/>
              <a:t>c) What maximum height does the phone reach?</a:t>
            </a:r>
            <a:endParaRPr lang="en-US" sz="2400" b="1" dirty="0"/>
          </a:p>
        </p:txBody>
      </p:sp>
    </p:spTree>
    <p:extLst>
      <p:ext uri="{BB962C8B-B14F-4D97-AF65-F5344CB8AC3E}">
        <p14:creationId xmlns:p14="http://schemas.microsoft.com/office/powerpoint/2010/main" val="91903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Problems</a:t>
            </a:r>
            <a:endParaRPr lang="en-US" dirty="0"/>
          </a:p>
        </p:txBody>
      </p:sp>
      <p:sp>
        <p:nvSpPr>
          <p:cNvPr id="3" name="Content Placeholder 2"/>
          <p:cNvSpPr>
            <a:spLocks noGrp="1"/>
          </p:cNvSpPr>
          <p:nvPr>
            <p:ph idx="1"/>
          </p:nvPr>
        </p:nvSpPr>
        <p:spPr>
          <a:xfrm>
            <a:off x="1154954" y="2603500"/>
            <a:ext cx="9665445" cy="3416300"/>
          </a:xfrm>
        </p:spPr>
        <p:txBody>
          <a:bodyPr>
            <a:normAutofit/>
          </a:bodyPr>
          <a:lstStyle/>
          <a:p>
            <a:r>
              <a:rPr lang="en-US" sz="2400" b="1" dirty="0" smtClean="0"/>
              <a:t>A man riding in a hot air balloon hovering at 15.0 m has his phone stolen by an angry girlfriend who throws the phone down at the ground at 8.5 m/s. a) With what velocity does the phone hit the ground? b) How long does he have to watch his phone in freefall? </a:t>
            </a:r>
          </a:p>
        </p:txBody>
      </p:sp>
    </p:spTree>
    <p:extLst>
      <p:ext uri="{BB962C8B-B14F-4D97-AF65-F5344CB8AC3E}">
        <p14:creationId xmlns:p14="http://schemas.microsoft.com/office/powerpoint/2010/main" val="27645679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Problems</a:t>
            </a:r>
            <a:endParaRPr lang="en-US" dirty="0"/>
          </a:p>
        </p:txBody>
      </p:sp>
      <p:sp>
        <p:nvSpPr>
          <p:cNvPr id="3" name="Content Placeholder 2"/>
          <p:cNvSpPr>
            <a:spLocks noGrp="1"/>
          </p:cNvSpPr>
          <p:nvPr>
            <p:ph idx="1"/>
          </p:nvPr>
        </p:nvSpPr>
        <p:spPr>
          <a:xfrm>
            <a:off x="1154954" y="2603500"/>
            <a:ext cx="9665445" cy="3416300"/>
          </a:xfrm>
        </p:spPr>
        <p:txBody>
          <a:bodyPr>
            <a:normAutofit/>
          </a:bodyPr>
          <a:lstStyle/>
          <a:p>
            <a:r>
              <a:rPr lang="en-US" sz="2400" b="1" dirty="0" smtClean="0"/>
              <a:t>Earlier on this date, he had hit a hammer target launching a pellet to fall just short of hitting a bell at the top of a 2.00 m post. </a:t>
            </a:r>
            <a:r>
              <a:rPr lang="en-US" sz="2400" b="1" dirty="0"/>
              <a:t>a</a:t>
            </a:r>
            <a:r>
              <a:rPr lang="en-US" sz="2400" b="1" dirty="0" smtClean="0"/>
              <a:t>) With what speed was the pellet launched if he was able to make it reach 1.80 m?  b) What minimum speed would he need to give the pellet to ring the bell? (Assume the pellet slides on a frictionless cord so is basically in freefall.)</a:t>
            </a:r>
            <a:endParaRPr lang="en-US" sz="2400" b="1" dirty="0"/>
          </a:p>
        </p:txBody>
      </p:sp>
    </p:spTree>
    <p:extLst>
      <p:ext uri="{BB962C8B-B14F-4D97-AF65-F5344CB8AC3E}">
        <p14:creationId xmlns:p14="http://schemas.microsoft.com/office/powerpoint/2010/main" val="23319173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 Slip - Assignment</a:t>
            </a:r>
            <a:endParaRPr lang="en-US" dirty="0"/>
          </a:p>
        </p:txBody>
      </p:sp>
      <p:sp>
        <p:nvSpPr>
          <p:cNvPr id="3" name="Content Placeholder 2"/>
          <p:cNvSpPr>
            <a:spLocks noGrp="1"/>
          </p:cNvSpPr>
          <p:nvPr>
            <p:ph idx="1"/>
          </p:nvPr>
        </p:nvSpPr>
        <p:spPr>
          <a:xfrm>
            <a:off x="1335062" y="2566713"/>
            <a:ext cx="8761412" cy="3416300"/>
          </a:xfrm>
        </p:spPr>
        <p:txBody>
          <a:bodyPr>
            <a:normAutofit/>
          </a:bodyPr>
          <a:lstStyle/>
          <a:p>
            <a:r>
              <a:rPr lang="en-US" b="1" dirty="0" smtClean="0"/>
              <a:t>A car accelerates at 1.75 m/s</a:t>
            </a:r>
            <a:r>
              <a:rPr lang="en-US" b="1" baseline="30000" dirty="0" smtClean="0"/>
              <a:t>2</a:t>
            </a:r>
            <a:r>
              <a:rPr lang="en-US" b="1" dirty="0" smtClean="0"/>
              <a:t> from rest at a stop light. How long does it take the car to reach a cruising speed of 22.5 m/s ? How far has the car traveled during this time?</a:t>
            </a:r>
            <a:endParaRPr lang="en-US" b="1" dirty="0"/>
          </a:p>
          <a:p>
            <a:pPr marL="0" indent="0">
              <a:buNone/>
            </a:pPr>
            <a:endParaRPr lang="en-US" b="1" dirty="0" smtClean="0"/>
          </a:p>
          <a:p>
            <a:r>
              <a:rPr lang="en-US" b="1" dirty="0" smtClean="0"/>
              <a:t>What’s </a:t>
            </a:r>
            <a:r>
              <a:rPr lang="en-US" b="1" dirty="0" smtClean="0"/>
              <a:t>Due?  </a:t>
            </a:r>
            <a:r>
              <a:rPr lang="en-US" b="1" dirty="0" smtClean="0"/>
              <a:t>(Pending assignments to complete.)</a:t>
            </a:r>
          </a:p>
          <a:p>
            <a:pPr lvl="1"/>
            <a:r>
              <a:rPr lang="en-US" b="1" dirty="0" smtClean="0"/>
              <a:t>IB 2.1 1D Motion Practice Worksheet </a:t>
            </a:r>
            <a:r>
              <a:rPr lang="en-US" b="1" dirty="0" smtClean="0"/>
              <a:t>p6-7</a:t>
            </a:r>
            <a:endParaRPr lang="en-US" b="1" dirty="0" smtClean="0"/>
          </a:p>
          <a:p>
            <a:r>
              <a:rPr lang="en-US" b="1" dirty="0" smtClean="0"/>
              <a:t>What’s Next?  (How to prepare for the next day)</a:t>
            </a:r>
          </a:p>
          <a:p>
            <a:pPr lvl="1"/>
            <a:r>
              <a:rPr lang="en-US" b="1" dirty="0" smtClean="0"/>
              <a:t>Study IB 2.1 (1 D) p35-37</a:t>
            </a:r>
            <a:endParaRPr lang="en-US" b="1" dirty="0"/>
          </a:p>
        </p:txBody>
      </p:sp>
    </p:spTree>
    <p:extLst>
      <p:ext uri="{BB962C8B-B14F-4D97-AF65-F5344CB8AC3E}">
        <p14:creationId xmlns:p14="http://schemas.microsoft.com/office/powerpoint/2010/main" val="2055706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and Agenda</a:t>
            </a:r>
            <a:endParaRPr lang="en-US" dirty="0"/>
          </a:p>
        </p:txBody>
      </p:sp>
      <p:sp>
        <p:nvSpPr>
          <p:cNvPr id="3" name="Content Placeholder 2"/>
          <p:cNvSpPr>
            <a:spLocks noGrp="1"/>
          </p:cNvSpPr>
          <p:nvPr>
            <p:ph idx="1"/>
          </p:nvPr>
        </p:nvSpPr>
        <p:spPr/>
        <p:txBody>
          <a:bodyPr>
            <a:normAutofit/>
          </a:bodyPr>
          <a:lstStyle/>
          <a:p>
            <a:r>
              <a:rPr lang="en-US" b="1" dirty="0" smtClean="0"/>
              <a:t>IB 2.1 </a:t>
            </a:r>
            <a:r>
              <a:rPr lang="en-US" b="1" dirty="0" smtClean="0"/>
              <a:t>Motion</a:t>
            </a:r>
          </a:p>
          <a:p>
            <a:pPr lvl="1"/>
            <a:r>
              <a:rPr lang="en-US" b="1" dirty="0" smtClean="0"/>
              <a:t>1D </a:t>
            </a:r>
            <a:r>
              <a:rPr lang="en-US" b="1" dirty="0" smtClean="0"/>
              <a:t>Motion (Const. acceleration</a:t>
            </a:r>
            <a:r>
              <a:rPr lang="en-US" b="1" dirty="0" smtClean="0"/>
              <a:t>)</a:t>
            </a:r>
            <a:endParaRPr lang="en-US" b="1" dirty="0" smtClean="0"/>
          </a:p>
          <a:p>
            <a:r>
              <a:rPr lang="en-US" b="1" dirty="0"/>
              <a:t>Agenda </a:t>
            </a:r>
            <a:r>
              <a:rPr lang="en-US" b="1" dirty="0" smtClean="0"/>
              <a:t>for IB </a:t>
            </a:r>
            <a:r>
              <a:rPr lang="en-US" b="1" dirty="0" smtClean="0"/>
              <a:t>2.1 </a:t>
            </a:r>
            <a:r>
              <a:rPr lang="en-US" b="1" dirty="0" smtClean="0"/>
              <a:t>Motion  </a:t>
            </a:r>
            <a:endParaRPr lang="en-US" b="1" dirty="0" smtClean="0"/>
          </a:p>
          <a:p>
            <a:pPr lvl="1"/>
            <a:r>
              <a:rPr lang="en-US" b="1" dirty="0" smtClean="0"/>
              <a:t>Constant acceleration problems </a:t>
            </a:r>
            <a:endParaRPr lang="en-US" b="1" dirty="0" smtClean="0"/>
          </a:p>
          <a:p>
            <a:pPr lvl="1"/>
            <a:r>
              <a:rPr lang="en-US" b="1" dirty="0" smtClean="0"/>
              <a:t>Freefall</a:t>
            </a:r>
            <a:endParaRPr lang="en-US" b="1" dirty="0"/>
          </a:p>
          <a:p>
            <a:r>
              <a:rPr lang="en-US" b="1" dirty="0" smtClean="0"/>
              <a:t> Assignment</a:t>
            </a:r>
            <a:r>
              <a:rPr lang="en-US" b="1" dirty="0"/>
              <a:t>: IB 2.1 1D Motion Practice Worksheet p </a:t>
            </a:r>
            <a:r>
              <a:rPr lang="en-US" b="1" dirty="0" smtClean="0"/>
              <a:t>6-7</a:t>
            </a:r>
            <a:endParaRPr lang="en-US" b="1" dirty="0"/>
          </a:p>
        </p:txBody>
      </p:sp>
    </p:spTree>
    <p:extLst>
      <p:ext uri="{BB962C8B-B14F-4D97-AF65-F5344CB8AC3E}">
        <p14:creationId xmlns:p14="http://schemas.microsoft.com/office/powerpoint/2010/main" val="3284847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Constant acceleration</a:t>
            </a:r>
            <a:endParaRPr lang="en-US" dirty="0"/>
          </a:p>
        </p:txBody>
      </p:sp>
      <p:sp>
        <p:nvSpPr>
          <p:cNvPr id="3" name="Content Placeholder 2"/>
          <p:cNvSpPr>
            <a:spLocks noGrp="1"/>
          </p:cNvSpPr>
          <p:nvPr>
            <p:ph idx="1"/>
          </p:nvPr>
        </p:nvSpPr>
        <p:spPr/>
        <p:txBody>
          <a:bodyPr>
            <a:normAutofit lnSpcReduction="10000"/>
          </a:bodyPr>
          <a:lstStyle/>
          <a:p>
            <a:r>
              <a:rPr lang="en-US" b="1" dirty="0" smtClean="0"/>
              <a:t>Many types of motion occur with constant acceleration.</a:t>
            </a:r>
          </a:p>
          <a:p>
            <a:r>
              <a:rPr lang="en-US" b="1" dirty="0" smtClean="0"/>
              <a:t>5 variables are used to completely describe 1D constant acceleration:</a:t>
            </a:r>
          </a:p>
          <a:p>
            <a:r>
              <a:rPr lang="en-US" b="1" dirty="0"/>
              <a:t>s</a:t>
            </a:r>
            <a:r>
              <a:rPr lang="en-US" b="1" dirty="0" smtClean="0"/>
              <a:t>, displacement,   m</a:t>
            </a:r>
          </a:p>
          <a:p>
            <a:r>
              <a:rPr lang="en-US" b="1" dirty="0"/>
              <a:t>u</a:t>
            </a:r>
            <a:r>
              <a:rPr lang="en-US" b="1" dirty="0" smtClean="0"/>
              <a:t>, initial velocity,   m/s</a:t>
            </a:r>
          </a:p>
          <a:p>
            <a:r>
              <a:rPr lang="en-US" b="1" dirty="0" smtClean="0"/>
              <a:t>v, final velocity,    m/s</a:t>
            </a:r>
          </a:p>
          <a:p>
            <a:r>
              <a:rPr lang="en-US" b="1" dirty="0" smtClean="0"/>
              <a:t>a, acceleration,    m/s</a:t>
            </a:r>
            <a:r>
              <a:rPr lang="en-US" b="1" baseline="30000" dirty="0" smtClean="0"/>
              <a:t>2</a:t>
            </a:r>
            <a:endParaRPr lang="en-US" b="1" dirty="0" smtClean="0"/>
          </a:p>
          <a:p>
            <a:r>
              <a:rPr lang="en-US" b="1" dirty="0" smtClean="0"/>
              <a:t>t, time,  s</a:t>
            </a:r>
          </a:p>
          <a:p>
            <a:r>
              <a:rPr lang="en-US" b="1" dirty="0" smtClean="0"/>
              <a:t>Set of 5 kinematic equations that express how these variables are related to one another. Each equation uses only 4 out of the 5 variables.</a:t>
            </a:r>
          </a:p>
          <a:p>
            <a:endParaRPr lang="en-US" b="1" dirty="0"/>
          </a:p>
        </p:txBody>
      </p:sp>
    </p:spTree>
    <p:extLst>
      <p:ext uri="{BB962C8B-B14F-4D97-AF65-F5344CB8AC3E}">
        <p14:creationId xmlns:p14="http://schemas.microsoft.com/office/powerpoint/2010/main" val="951859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Kinematic Equations</a:t>
            </a:r>
            <a:endParaRPr lang="en-US" dirty="0"/>
          </a:p>
        </p:txBody>
      </p:sp>
      <mc:AlternateContent xmlns:mc="http://schemas.openxmlformats.org/markup-compatibility/2006">
        <mc:Choice xmlns:a14="http://schemas.microsoft.com/office/drawing/2010/main" Requires="a14">
          <p:sp>
            <p:nvSpPr>
              <p:cNvPr id="6" name="Content Placeholder 5"/>
              <p:cNvSpPr>
                <a:spLocks noGrp="1"/>
              </p:cNvSpPr>
              <p:nvPr>
                <p:ph sz="half" idx="1"/>
              </p:nvPr>
            </p:nvSpPr>
            <p:spPr>
              <a:xfrm>
                <a:off x="1154954" y="2603500"/>
                <a:ext cx="4825158" cy="4406900"/>
              </a:xfrm>
            </p:spPr>
            <p:txBody>
              <a:bodyPr>
                <a:normAutofit fontScale="92500"/>
              </a:bodyPr>
              <a:lstStyle/>
              <a:p>
                <a14:m>
                  <m:oMath xmlns:m="http://schemas.openxmlformats.org/officeDocument/2006/math">
                    <m:r>
                      <a:rPr lang="en-US" sz="2000" b="1" i="1" smtClean="0">
                        <a:latin typeface="Cambria Math" panose="02040503050406030204" pitchFamily="18" charset="0"/>
                      </a:rPr>
                      <m:t>𝒗</m:t>
                    </m:r>
                    <m:r>
                      <a:rPr lang="en-US" sz="2000" b="1" i="1" smtClean="0">
                        <a:latin typeface="Cambria Math" panose="02040503050406030204" pitchFamily="18" charset="0"/>
                      </a:rPr>
                      <m:t>=</m:t>
                    </m:r>
                    <m:r>
                      <a:rPr lang="en-US" sz="2000" b="1" i="1" smtClean="0">
                        <a:latin typeface="Cambria Math" panose="02040503050406030204" pitchFamily="18" charset="0"/>
                      </a:rPr>
                      <m:t>𝒖</m:t>
                    </m:r>
                    <m:r>
                      <a:rPr lang="en-US" sz="2000" b="1" i="1" smtClean="0">
                        <a:latin typeface="Cambria Math" panose="02040503050406030204" pitchFamily="18" charset="0"/>
                      </a:rPr>
                      <m:t>+</m:t>
                    </m:r>
                    <m:r>
                      <a:rPr lang="en-US" sz="2000" b="1" i="1" smtClean="0">
                        <a:latin typeface="Cambria Math" panose="02040503050406030204" pitchFamily="18" charset="0"/>
                      </a:rPr>
                      <m:t>𝒂𝒕</m:t>
                    </m:r>
                  </m:oMath>
                </a14:m>
                <a:r>
                  <a:rPr lang="en-US" sz="2000" b="1" dirty="0" smtClean="0"/>
                  <a:t>   		      missing s</a:t>
                </a:r>
              </a:p>
              <a:p>
                <a14:m>
                  <m:oMath xmlns:m="http://schemas.openxmlformats.org/officeDocument/2006/math">
                    <m:r>
                      <a:rPr lang="en-US" sz="2000" b="1" i="1">
                        <a:latin typeface="Cambria Math" panose="02040503050406030204" pitchFamily="18" charset="0"/>
                      </a:rPr>
                      <m:t>𝒔</m:t>
                    </m:r>
                    <m:r>
                      <a:rPr lang="en-US" sz="2000" b="1" i="1">
                        <a:latin typeface="Cambria Math" panose="02040503050406030204" pitchFamily="18" charset="0"/>
                      </a:rPr>
                      <m:t>=</m:t>
                    </m:r>
                    <m:r>
                      <a:rPr lang="en-US" sz="2000" b="1" i="1">
                        <a:latin typeface="Cambria Math" panose="02040503050406030204" pitchFamily="18" charset="0"/>
                      </a:rPr>
                      <m:t>𝒖𝒕</m:t>
                    </m:r>
                    <m:r>
                      <a:rPr lang="en-US" sz="2000" b="1" i="1">
                        <a:latin typeface="Cambria Math" panose="02040503050406030204" pitchFamily="18" charset="0"/>
                      </a:rPr>
                      <m:t>+</m:t>
                    </m:r>
                    <m:f>
                      <m:fPr>
                        <m:ctrlPr>
                          <a:rPr lang="en-US" sz="2000" b="1" i="1">
                            <a:latin typeface="Cambria Math" panose="02040503050406030204" pitchFamily="18" charset="0"/>
                          </a:rPr>
                        </m:ctrlPr>
                      </m:fPr>
                      <m:num>
                        <m:r>
                          <a:rPr lang="en-US" sz="2000" b="1" i="1">
                            <a:latin typeface="Cambria Math" panose="02040503050406030204" pitchFamily="18" charset="0"/>
                          </a:rPr>
                          <m:t>𝟏</m:t>
                        </m:r>
                      </m:num>
                      <m:den>
                        <m:r>
                          <a:rPr lang="en-US" sz="2000" b="1" i="1">
                            <a:latin typeface="Cambria Math" panose="02040503050406030204" pitchFamily="18" charset="0"/>
                          </a:rPr>
                          <m:t>𝟐</m:t>
                        </m:r>
                      </m:den>
                    </m:f>
                    <m:r>
                      <a:rPr lang="en-US" sz="2000" b="1" i="1">
                        <a:latin typeface="Cambria Math" panose="02040503050406030204" pitchFamily="18" charset="0"/>
                      </a:rPr>
                      <m:t>𝒂</m:t>
                    </m:r>
                    <m:sSup>
                      <m:sSupPr>
                        <m:ctrlPr>
                          <a:rPr lang="en-US" sz="2000" b="1" i="1">
                            <a:latin typeface="Cambria Math" panose="02040503050406030204" pitchFamily="18" charset="0"/>
                          </a:rPr>
                        </m:ctrlPr>
                      </m:sSupPr>
                      <m:e>
                        <m:r>
                          <a:rPr lang="en-US" sz="2000" b="1" i="1">
                            <a:latin typeface="Cambria Math" panose="02040503050406030204" pitchFamily="18" charset="0"/>
                          </a:rPr>
                          <m:t>𝒕</m:t>
                        </m:r>
                      </m:e>
                      <m:sup>
                        <m:r>
                          <a:rPr lang="en-US" sz="2000" b="1" i="1">
                            <a:latin typeface="Cambria Math" panose="02040503050406030204" pitchFamily="18" charset="0"/>
                          </a:rPr>
                          <m:t>𝟐</m:t>
                        </m:r>
                      </m:sup>
                    </m:sSup>
                  </m:oMath>
                </a14:m>
                <a:r>
                  <a:rPr lang="en-US" sz="2000" b="1" dirty="0" smtClean="0"/>
                  <a:t>               missing v</a:t>
                </a:r>
              </a:p>
              <a:p>
                <a14:m>
                  <m:oMath xmlns:m="http://schemas.openxmlformats.org/officeDocument/2006/math">
                    <m:sSup>
                      <m:sSupPr>
                        <m:ctrlPr>
                          <a:rPr lang="en-US" sz="2000" b="1" i="1" dirty="0">
                            <a:latin typeface="Cambria Math" panose="02040503050406030204" pitchFamily="18" charset="0"/>
                          </a:rPr>
                        </m:ctrlPr>
                      </m:sSupPr>
                      <m:e>
                        <m:r>
                          <a:rPr lang="en-US" sz="2000" b="1" i="1" dirty="0">
                            <a:latin typeface="Cambria Math" panose="02040503050406030204" pitchFamily="18" charset="0"/>
                          </a:rPr>
                          <m:t>𝒗</m:t>
                        </m:r>
                      </m:e>
                      <m:sup>
                        <m:r>
                          <a:rPr lang="en-US" sz="2000" b="1" i="1" dirty="0">
                            <a:latin typeface="Cambria Math" panose="02040503050406030204" pitchFamily="18" charset="0"/>
                          </a:rPr>
                          <m:t>𝟐</m:t>
                        </m:r>
                      </m:sup>
                    </m:sSup>
                    <m:r>
                      <a:rPr lang="en-US" sz="2000" b="1" i="1" dirty="0">
                        <a:latin typeface="Cambria Math" panose="02040503050406030204" pitchFamily="18" charset="0"/>
                      </a:rPr>
                      <m:t>=</m:t>
                    </m:r>
                    <m:sSup>
                      <m:sSupPr>
                        <m:ctrlPr>
                          <a:rPr lang="en-US" sz="2000" b="1" i="1" dirty="0">
                            <a:latin typeface="Cambria Math" panose="02040503050406030204" pitchFamily="18" charset="0"/>
                          </a:rPr>
                        </m:ctrlPr>
                      </m:sSupPr>
                      <m:e>
                        <m:r>
                          <a:rPr lang="en-US" sz="2000" b="1" i="1" dirty="0">
                            <a:latin typeface="Cambria Math" panose="02040503050406030204" pitchFamily="18" charset="0"/>
                          </a:rPr>
                          <m:t>𝒖</m:t>
                        </m:r>
                      </m:e>
                      <m:sup>
                        <m:r>
                          <a:rPr lang="en-US" sz="2000" b="1" i="1" dirty="0">
                            <a:latin typeface="Cambria Math" panose="02040503050406030204" pitchFamily="18" charset="0"/>
                          </a:rPr>
                          <m:t>𝟐</m:t>
                        </m:r>
                      </m:sup>
                    </m:sSup>
                    <m:r>
                      <a:rPr lang="en-US" sz="2000" b="1" i="1" dirty="0">
                        <a:latin typeface="Cambria Math" panose="02040503050406030204" pitchFamily="18" charset="0"/>
                      </a:rPr>
                      <m:t>+</m:t>
                    </m:r>
                    <m:r>
                      <a:rPr lang="en-US" sz="2000" b="1" i="1" dirty="0">
                        <a:latin typeface="Cambria Math" panose="02040503050406030204" pitchFamily="18" charset="0"/>
                      </a:rPr>
                      <m:t>𝟐</m:t>
                    </m:r>
                    <m:r>
                      <a:rPr lang="en-US" sz="2000" b="1" i="1" dirty="0">
                        <a:latin typeface="Cambria Math" panose="02040503050406030204" pitchFamily="18" charset="0"/>
                      </a:rPr>
                      <m:t>𝒂𝒔</m:t>
                    </m:r>
                    <m:r>
                      <a:rPr lang="en-US" sz="2000" b="1" i="1" dirty="0">
                        <a:latin typeface="Cambria Math" panose="02040503050406030204" pitchFamily="18" charset="0"/>
                      </a:rPr>
                      <m:t> </m:t>
                    </m:r>
                  </m:oMath>
                </a14:m>
                <a:r>
                  <a:rPr lang="en-US" sz="2000" b="1" dirty="0" smtClean="0"/>
                  <a:t>             missing t</a:t>
                </a:r>
              </a:p>
              <a:p>
                <a14:m>
                  <m:oMath xmlns:m="http://schemas.openxmlformats.org/officeDocument/2006/math">
                    <m:r>
                      <a:rPr lang="en-US" sz="2000" b="1" i="1" dirty="0" smtClean="0">
                        <a:latin typeface="Cambria Math" panose="02040503050406030204" pitchFamily="18" charset="0"/>
                      </a:rPr>
                      <m:t>𝒔</m:t>
                    </m:r>
                    <m:r>
                      <a:rPr lang="en-US" sz="2000" b="1" i="1" dirty="0" smtClean="0">
                        <a:latin typeface="Cambria Math" panose="02040503050406030204" pitchFamily="18" charset="0"/>
                      </a:rPr>
                      <m:t>=</m:t>
                    </m:r>
                    <m:acc>
                      <m:accPr>
                        <m:chr m:val="̅"/>
                        <m:ctrlPr>
                          <a:rPr lang="en-US" sz="2000" b="1" i="1" dirty="0" smtClean="0">
                            <a:latin typeface="Cambria Math" panose="02040503050406030204" pitchFamily="18" charset="0"/>
                          </a:rPr>
                        </m:ctrlPr>
                      </m:accPr>
                      <m:e>
                        <m:r>
                          <a:rPr lang="en-US" sz="2000" b="1" i="1" dirty="0" smtClean="0">
                            <a:latin typeface="Cambria Math" panose="02040503050406030204" pitchFamily="18" charset="0"/>
                          </a:rPr>
                          <m:t>𝒗</m:t>
                        </m:r>
                        <m:r>
                          <a:rPr lang="en-US" sz="2000" b="1" i="1" dirty="0" smtClean="0">
                            <a:latin typeface="Cambria Math" panose="02040503050406030204" pitchFamily="18" charset="0"/>
                          </a:rPr>
                          <m:t> </m:t>
                        </m:r>
                      </m:e>
                    </m:acc>
                    <m:r>
                      <a:rPr lang="en-US" sz="2000" b="1" i="1" dirty="0" smtClean="0">
                        <a:latin typeface="Cambria Math" panose="02040503050406030204" pitchFamily="18" charset="0"/>
                      </a:rPr>
                      <m:t>𝒕</m:t>
                    </m:r>
                    <m:r>
                      <a:rPr lang="en-US" sz="2000" b="1" i="1" dirty="0" smtClean="0">
                        <a:latin typeface="Cambria Math" panose="02040503050406030204" pitchFamily="18" charset="0"/>
                      </a:rPr>
                      <m:t>=</m:t>
                    </m:r>
                    <m:f>
                      <m:fPr>
                        <m:ctrlPr>
                          <a:rPr lang="en-US" sz="2000" b="1" i="1" dirty="0" smtClean="0">
                            <a:latin typeface="Cambria Math" panose="02040503050406030204" pitchFamily="18" charset="0"/>
                          </a:rPr>
                        </m:ctrlPr>
                      </m:fPr>
                      <m:num>
                        <m:r>
                          <a:rPr lang="en-US" sz="2000" b="1" i="1" dirty="0" smtClean="0">
                            <a:latin typeface="Cambria Math" panose="02040503050406030204" pitchFamily="18" charset="0"/>
                          </a:rPr>
                          <m:t>𝟏</m:t>
                        </m:r>
                      </m:num>
                      <m:den>
                        <m:r>
                          <a:rPr lang="en-US" sz="2000" b="1" i="1" dirty="0" smtClean="0">
                            <a:latin typeface="Cambria Math" panose="02040503050406030204" pitchFamily="18" charset="0"/>
                          </a:rPr>
                          <m:t>𝟐</m:t>
                        </m:r>
                      </m:den>
                    </m:f>
                    <m:d>
                      <m:dPr>
                        <m:ctrlPr>
                          <a:rPr lang="en-US" sz="2000" b="1" i="1" dirty="0" smtClean="0">
                            <a:latin typeface="Cambria Math" panose="02040503050406030204" pitchFamily="18" charset="0"/>
                          </a:rPr>
                        </m:ctrlPr>
                      </m:dPr>
                      <m:e>
                        <m:r>
                          <a:rPr lang="en-US" sz="2000" b="1" i="1" dirty="0" smtClean="0">
                            <a:latin typeface="Cambria Math" panose="02040503050406030204" pitchFamily="18" charset="0"/>
                          </a:rPr>
                          <m:t>𝒗</m:t>
                        </m:r>
                        <m:r>
                          <a:rPr lang="en-US" sz="2000" b="1" i="1" dirty="0" smtClean="0">
                            <a:latin typeface="Cambria Math" panose="02040503050406030204" pitchFamily="18" charset="0"/>
                          </a:rPr>
                          <m:t>+</m:t>
                        </m:r>
                        <m:r>
                          <a:rPr lang="en-US" sz="2000" b="1" i="1" dirty="0" smtClean="0">
                            <a:latin typeface="Cambria Math" panose="02040503050406030204" pitchFamily="18" charset="0"/>
                          </a:rPr>
                          <m:t>𝒖</m:t>
                        </m:r>
                      </m:e>
                    </m:d>
                    <m:r>
                      <a:rPr lang="en-US" sz="2000" b="1" i="1" dirty="0" smtClean="0">
                        <a:latin typeface="Cambria Math" panose="02040503050406030204" pitchFamily="18" charset="0"/>
                      </a:rPr>
                      <m:t>𝒕</m:t>
                    </m:r>
                    <m:r>
                      <a:rPr lang="en-US" sz="2000" b="1" i="1" dirty="0">
                        <a:latin typeface="Cambria Math" panose="02040503050406030204" pitchFamily="18" charset="0"/>
                      </a:rPr>
                      <m:t> </m:t>
                    </m:r>
                  </m:oMath>
                </a14:m>
                <a:r>
                  <a:rPr lang="en-US" sz="2000" b="1" dirty="0" smtClean="0"/>
                  <a:t>     missing a</a:t>
                </a:r>
              </a:p>
              <a:p>
                <a14:m>
                  <m:oMath xmlns:m="http://schemas.openxmlformats.org/officeDocument/2006/math">
                    <m:r>
                      <a:rPr lang="en-US" sz="2000" b="1" i="1">
                        <a:latin typeface="Cambria Math" panose="02040503050406030204" pitchFamily="18" charset="0"/>
                      </a:rPr>
                      <m:t>𝒔</m:t>
                    </m:r>
                    <m:r>
                      <a:rPr lang="en-US" sz="2000" b="1" i="1">
                        <a:latin typeface="Cambria Math" panose="02040503050406030204" pitchFamily="18" charset="0"/>
                      </a:rPr>
                      <m:t>=</m:t>
                    </m:r>
                    <m:r>
                      <a:rPr lang="en-US" sz="2000" b="1" i="1" smtClean="0">
                        <a:latin typeface="Cambria Math" panose="02040503050406030204" pitchFamily="18" charset="0"/>
                      </a:rPr>
                      <m:t>𝒗</m:t>
                    </m:r>
                    <m:r>
                      <a:rPr lang="en-US" sz="2000" b="1" i="1">
                        <a:latin typeface="Cambria Math" panose="02040503050406030204" pitchFamily="18" charset="0"/>
                      </a:rPr>
                      <m:t>𝒕</m:t>
                    </m:r>
                    <m:r>
                      <a:rPr lang="en-US" sz="2000" b="1" i="1" smtClean="0">
                        <a:latin typeface="Cambria Math" panose="02040503050406030204" pitchFamily="18" charset="0"/>
                      </a:rPr>
                      <m:t>−</m:t>
                    </m:r>
                    <m:f>
                      <m:fPr>
                        <m:ctrlPr>
                          <a:rPr lang="en-US" sz="2000" b="1" i="1">
                            <a:latin typeface="Cambria Math" panose="02040503050406030204" pitchFamily="18" charset="0"/>
                          </a:rPr>
                        </m:ctrlPr>
                      </m:fPr>
                      <m:num>
                        <m:r>
                          <a:rPr lang="en-US" sz="2000" b="1" i="1">
                            <a:latin typeface="Cambria Math" panose="02040503050406030204" pitchFamily="18" charset="0"/>
                          </a:rPr>
                          <m:t>𝟏</m:t>
                        </m:r>
                      </m:num>
                      <m:den>
                        <m:r>
                          <a:rPr lang="en-US" sz="2000" b="1" i="1">
                            <a:latin typeface="Cambria Math" panose="02040503050406030204" pitchFamily="18" charset="0"/>
                          </a:rPr>
                          <m:t>𝟐</m:t>
                        </m:r>
                      </m:den>
                    </m:f>
                    <m:r>
                      <a:rPr lang="en-US" sz="2000" b="1" i="1">
                        <a:latin typeface="Cambria Math" panose="02040503050406030204" pitchFamily="18" charset="0"/>
                      </a:rPr>
                      <m:t>𝒂</m:t>
                    </m:r>
                    <m:sSup>
                      <m:sSupPr>
                        <m:ctrlPr>
                          <a:rPr lang="en-US" sz="2000" b="1" i="1">
                            <a:latin typeface="Cambria Math" panose="02040503050406030204" pitchFamily="18" charset="0"/>
                          </a:rPr>
                        </m:ctrlPr>
                      </m:sSupPr>
                      <m:e>
                        <m:r>
                          <a:rPr lang="en-US" sz="2000" b="1" i="1">
                            <a:latin typeface="Cambria Math" panose="02040503050406030204" pitchFamily="18" charset="0"/>
                          </a:rPr>
                          <m:t>𝒕</m:t>
                        </m:r>
                      </m:e>
                      <m:sup>
                        <m:r>
                          <a:rPr lang="en-US" sz="2000" b="1" i="1">
                            <a:latin typeface="Cambria Math" panose="02040503050406030204" pitchFamily="18" charset="0"/>
                          </a:rPr>
                          <m:t>𝟐</m:t>
                        </m:r>
                      </m:sup>
                    </m:sSup>
                  </m:oMath>
                </a14:m>
                <a:r>
                  <a:rPr lang="en-US" sz="2000" b="1" dirty="0" smtClean="0"/>
                  <a:t>               missing u</a:t>
                </a:r>
                <a:endParaRPr lang="en-US" sz="2000" b="1" dirty="0"/>
              </a:p>
            </p:txBody>
          </p:sp>
        </mc:Choice>
        <mc:Fallback>
          <p:sp>
            <p:nvSpPr>
              <p:cNvPr id="6" name="Content Placeholder 5"/>
              <p:cNvSpPr>
                <a:spLocks noGrp="1" noRot="1" noChangeAspect="1" noMove="1" noResize="1" noEditPoints="1" noAdjustHandles="1" noChangeArrowheads="1" noChangeShapeType="1" noTextEdit="1"/>
              </p:cNvSpPr>
              <p:nvPr>
                <p:ph sz="half" idx="1"/>
              </p:nvPr>
            </p:nvSpPr>
            <p:spPr>
              <a:xfrm>
                <a:off x="1154954" y="2603500"/>
                <a:ext cx="4825158" cy="4406900"/>
              </a:xfrm>
              <a:blipFill>
                <a:blip r:embed="rId3"/>
                <a:stretch>
                  <a:fillRect l="-505" t="-692"/>
                </a:stretch>
              </a:blipFill>
            </p:spPr>
            <p:txBody>
              <a:bodyPr/>
              <a:lstStyle/>
              <a:p>
                <a:r>
                  <a:rPr lang="en-US">
                    <a:noFill/>
                  </a:rPr>
                  <a:t> </a:t>
                </a:r>
              </a:p>
            </p:txBody>
          </p:sp>
        </mc:Fallback>
      </mc:AlternateContent>
      <p:sp>
        <p:nvSpPr>
          <p:cNvPr id="8" name="Content Placeholder 7"/>
          <p:cNvSpPr>
            <a:spLocks noGrp="1"/>
          </p:cNvSpPr>
          <p:nvPr>
            <p:ph sz="half" idx="2"/>
          </p:nvPr>
        </p:nvSpPr>
        <p:spPr>
          <a:xfrm>
            <a:off x="6208712" y="2603500"/>
            <a:ext cx="5373688" cy="3416300"/>
          </a:xfrm>
        </p:spPr>
        <p:txBody>
          <a:bodyPr>
            <a:normAutofit fontScale="92500"/>
          </a:bodyPr>
          <a:lstStyle/>
          <a:p>
            <a:r>
              <a:rPr lang="en-US" b="1" dirty="0" smtClean="0"/>
              <a:t>Things to notice about the equations:</a:t>
            </a:r>
          </a:p>
          <a:p>
            <a:r>
              <a:rPr lang="en-US" b="1" dirty="0" smtClean="0"/>
              <a:t>First is the definition of acceleration rearranged</a:t>
            </a:r>
          </a:p>
          <a:p>
            <a:r>
              <a:rPr lang="en-US" b="1" dirty="0" smtClean="0"/>
              <a:t>(Calculus: second is the first integrated)</a:t>
            </a:r>
          </a:p>
          <a:p>
            <a:r>
              <a:rPr lang="en-US" b="1" dirty="0" smtClean="0"/>
              <a:t>Third is what you get when you eliminate t from one and two.</a:t>
            </a:r>
          </a:p>
          <a:p>
            <a:r>
              <a:rPr lang="en-US" b="1" dirty="0" smtClean="0"/>
              <a:t>Fourth: For constant acceleration, average velocity is the simple average of the initial and final velocities.</a:t>
            </a:r>
          </a:p>
          <a:p>
            <a:r>
              <a:rPr lang="en-US" b="1" dirty="0" smtClean="0"/>
              <a:t>Fifth: Rarely used. Not even listed sometimes.</a:t>
            </a:r>
            <a:endParaRPr lang="en-US" b="1" dirty="0"/>
          </a:p>
        </p:txBody>
      </p:sp>
      <p:pic>
        <p:nvPicPr>
          <p:cNvPr id="7" name="Picture 6"/>
          <p:cNvPicPr>
            <a:picLocks noChangeAspect="1"/>
          </p:cNvPicPr>
          <p:nvPr/>
        </p:nvPicPr>
        <p:blipFill rotWithShape="1">
          <a:blip r:embed="rId4"/>
          <a:srcRect l="8685" t="61836" r="73176" b="14455"/>
          <a:stretch/>
        </p:blipFill>
        <p:spPr>
          <a:xfrm>
            <a:off x="7545676" y="449117"/>
            <a:ext cx="2763694" cy="2030847"/>
          </a:xfrm>
          <a:prstGeom prst="rect">
            <a:avLst/>
          </a:prstGeom>
        </p:spPr>
      </p:pic>
    </p:spTree>
    <p:extLst>
      <p:ext uri="{BB962C8B-B14F-4D97-AF65-F5344CB8AC3E}">
        <p14:creationId xmlns:p14="http://schemas.microsoft.com/office/powerpoint/2010/main" val="36292980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9443774" cy="706964"/>
          </a:xfrm>
        </p:spPr>
        <p:txBody>
          <a:bodyPr/>
          <a:lstStyle/>
          <a:p>
            <a:r>
              <a:rPr lang="en-US" smtClean="0"/>
              <a:t>Solving Constant Acceleration Problems</a:t>
            </a:r>
            <a:endParaRPr lang="en-US" dirty="0"/>
          </a:p>
        </p:txBody>
      </p:sp>
      <p:sp>
        <p:nvSpPr>
          <p:cNvPr id="8" name="Content Placeholder 7"/>
          <p:cNvSpPr>
            <a:spLocks noGrp="1"/>
          </p:cNvSpPr>
          <p:nvPr>
            <p:ph idx="1"/>
          </p:nvPr>
        </p:nvSpPr>
        <p:spPr/>
        <p:txBody>
          <a:bodyPr>
            <a:normAutofit fontScale="92500"/>
          </a:bodyPr>
          <a:lstStyle/>
          <a:p>
            <a:r>
              <a:rPr lang="en-US" sz="2000" b="1" dirty="0" smtClean="0"/>
              <a:t>1) List the five variables involved.  SUVAT</a:t>
            </a:r>
          </a:p>
          <a:p>
            <a:r>
              <a:rPr lang="en-US" sz="2000" b="1" dirty="0" smtClean="0"/>
              <a:t>2) Reread the problem to identify values for 3 of the 5 variables.</a:t>
            </a:r>
            <a:endParaRPr lang="en-US" sz="2000" b="1" dirty="0"/>
          </a:p>
          <a:p>
            <a:r>
              <a:rPr lang="en-US" sz="2000" b="1" dirty="0" smtClean="0"/>
              <a:t>3) Identify which variable is asked for and label with “?”</a:t>
            </a:r>
          </a:p>
          <a:p>
            <a:r>
              <a:rPr lang="en-US" sz="2000" b="1" dirty="0" smtClean="0"/>
              <a:t>4) Identify the fifth variable as missing from the problem.</a:t>
            </a:r>
          </a:p>
          <a:p>
            <a:r>
              <a:rPr lang="en-US" sz="2000" b="1" dirty="0" smtClean="0"/>
              <a:t>5) Select the kinematics equation to use. (Based on missing variable)</a:t>
            </a:r>
          </a:p>
          <a:p>
            <a:r>
              <a:rPr lang="en-US" sz="2000" b="1" dirty="0" smtClean="0"/>
              <a:t>6) Substitute values into the equation.</a:t>
            </a:r>
          </a:p>
          <a:p>
            <a:r>
              <a:rPr lang="en-US" sz="2000" b="1" dirty="0" smtClean="0"/>
              <a:t>7) Solve for the unknown. </a:t>
            </a:r>
            <a:endParaRPr lang="en-US" sz="2000" b="1" dirty="0"/>
          </a:p>
          <a:p>
            <a:r>
              <a:rPr lang="en-US" sz="2000" b="1" dirty="0" smtClean="0"/>
              <a:t>8) Evaluate the answer. (Does it make sense? </a:t>
            </a:r>
            <a:r>
              <a:rPr lang="en-US" sz="2000" b="1" dirty="0" err="1" smtClean="0"/>
              <a:t>Sigfigs</a:t>
            </a:r>
            <a:r>
              <a:rPr lang="en-US" sz="2000" b="1" dirty="0" smtClean="0"/>
              <a:t>? Units?)</a:t>
            </a:r>
          </a:p>
          <a:p>
            <a:endParaRPr lang="en-US" dirty="0" smtClean="0"/>
          </a:p>
          <a:p>
            <a:endParaRPr lang="en-US" dirty="0"/>
          </a:p>
        </p:txBody>
      </p:sp>
    </p:spTree>
    <p:extLst>
      <p:ext uri="{BB962C8B-B14F-4D97-AF65-F5344CB8AC3E}">
        <p14:creationId xmlns:p14="http://schemas.microsoft.com/office/powerpoint/2010/main" val="3285466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problem</a:t>
            </a:r>
            <a:endParaRPr lang="en-US" dirty="0"/>
          </a:p>
        </p:txBody>
      </p:sp>
      <p:sp>
        <p:nvSpPr>
          <p:cNvPr id="3" name="Content Placeholder 2"/>
          <p:cNvSpPr>
            <a:spLocks noGrp="1"/>
          </p:cNvSpPr>
          <p:nvPr>
            <p:ph idx="1"/>
          </p:nvPr>
        </p:nvSpPr>
        <p:spPr/>
        <p:txBody>
          <a:bodyPr>
            <a:normAutofit/>
          </a:bodyPr>
          <a:lstStyle/>
          <a:p>
            <a:r>
              <a:rPr lang="en-US" sz="2400" b="1" dirty="0" smtClean="0"/>
              <a:t>A train moving in a straight line with an initial velocity of 0.50 m/s accelerates at 2.0 m/s</a:t>
            </a:r>
            <a:r>
              <a:rPr lang="en-US" sz="2400" b="1" baseline="30000" dirty="0" smtClean="0"/>
              <a:t>2</a:t>
            </a:r>
            <a:r>
              <a:rPr lang="en-US" sz="2400" b="1" dirty="0" smtClean="0"/>
              <a:t> for 2.0 seconds. a) What is the final velocity of the train? </a:t>
            </a:r>
            <a:r>
              <a:rPr lang="en-US" sz="2400" b="1" dirty="0"/>
              <a:t>b</a:t>
            </a:r>
            <a:r>
              <a:rPr lang="en-US" sz="2400" b="1" dirty="0" smtClean="0"/>
              <a:t>) How far did the train travel during this acceleration?</a:t>
            </a:r>
            <a:endParaRPr lang="en-US" sz="2400" b="1" dirty="0"/>
          </a:p>
        </p:txBody>
      </p:sp>
    </p:spTree>
    <p:extLst>
      <p:ext uri="{BB962C8B-B14F-4D97-AF65-F5344CB8AC3E}">
        <p14:creationId xmlns:p14="http://schemas.microsoft.com/office/powerpoint/2010/main" val="19549644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a:t>
            </a:r>
            <a:endParaRPr lang="en-US" dirty="0"/>
          </a:p>
        </p:txBody>
      </p:sp>
      <p:sp>
        <p:nvSpPr>
          <p:cNvPr id="3" name="Content Placeholder 2"/>
          <p:cNvSpPr>
            <a:spLocks noGrp="1"/>
          </p:cNvSpPr>
          <p:nvPr>
            <p:ph idx="1"/>
          </p:nvPr>
        </p:nvSpPr>
        <p:spPr/>
        <p:txBody>
          <a:bodyPr>
            <a:normAutofit/>
          </a:bodyPr>
          <a:lstStyle/>
          <a:p>
            <a:r>
              <a:rPr lang="en-US" sz="2400" b="1" dirty="0" smtClean="0"/>
              <a:t>You are driving through town at 12.0 m/s when suddenly a basketball rolls out in front of you. You apply the brakes and begin decelerating at 3.5 m/s</a:t>
            </a:r>
            <a:r>
              <a:rPr lang="en-US" sz="2400" b="1" baseline="30000" dirty="0" smtClean="0"/>
              <a:t>2</a:t>
            </a:r>
            <a:r>
              <a:rPr lang="en-US" sz="2400" b="1" dirty="0" smtClean="0"/>
              <a:t> . a) How far do you travel before stopping?  b) when you have traveled only half the distance in part a), what is your speed?</a:t>
            </a:r>
            <a:endParaRPr lang="en-US" sz="2400" b="1" dirty="0"/>
          </a:p>
        </p:txBody>
      </p:sp>
    </p:spTree>
    <p:extLst>
      <p:ext uri="{BB962C8B-B14F-4D97-AF65-F5344CB8AC3E}">
        <p14:creationId xmlns:p14="http://schemas.microsoft.com/office/powerpoint/2010/main" val="4367628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Freefall</a:t>
            </a:r>
            <a:endParaRPr lang="en-US" dirty="0"/>
          </a:p>
        </p:txBody>
      </p:sp>
      <p:sp>
        <p:nvSpPr>
          <p:cNvPr id="3" name="Content Placeholder 2"/>
          <p:cNvSpPr>
            <a:spLocks noGrp="1"/>
          </p:cNvSpPr>
          <p:nvPr>
            <p:ph idx="1"/>
          </p:nvPr>
        </p:nvSpPr>
        <p:spPr>
          <a:xfrm>
            <a:off x="1154955" y="2603500"/>
            <a:ext cx="7074645" cy="3416300"/>
          </a:xfrm>
        </p:spPr>
        <p:txBody>
          <a:bodyPr>
            <a:normAutofit/>
          </a:bodyPr>
          <a:lstStyle/>
          <a:p>
            <a:r>
              <a:rPr lang="en-US" sz="2000" b="1" dirty="0" smtClean="0"/>
              <a:t>A special case of constant acceleration is an object in freefall: moving unhindered through air near earth in a vertical dimension.</a:t>
            </a:r>
          </a:p>
          <a:p>
            <a:r>
              <a:rPr lang="en-US" sz="2000" b="1" dirty="0" smtClean="0"/>
              <a:t>Dropped</a:t>
            </a:r>
          </a:p>
          <a:p>
            <a:r>
              <a:rPr lang="en-US" sz="2000" b="1" dirty="0" smtClean="0"/>
              <a:t>Launched from the ground going up, then coming down.</a:t>
            </a:r>
          </a:p>
          <a:p>
            <a:r>
              <a:rPr lang="en-US" sz="2000" b="1" dirty="0" smtClean="0"/>
              <a:t>Launched up from a height</a:t>
            </a:r>
          </a:p>
          <a:p>
            <a:pPr marL="0" indent="0">
              <a:buNone/>
            </a:pPr>
            <a:r>
              <a:rPr lang="en-US" sz="2000" b="1" dirty="0" smtClean="0"/>
              <a:t>     Thrown down from a height</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r="71212"/>
          <a:stretch/>
        </p:blipFill>
        <p:spPr>
          <a:xfrm>
            <a:off x="10127673" y="1994166"/>
            <a:ext cx="1330036" cy="4320332"/>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39478"/>
          <a:stretch/>
        </p:blipFill>
        <p:spPr>
          <a:xfrm>
            <a:off x="247865" y="3048289"/>
            <a:ext cx="1245190" cy="2293794"/>
          </a:xfrm>
          <a:prstGeom prst="rect">
            <a:avLst/>
          </a:prstGeom>
        </p:spPr>
      </p:pic>
      <p:grpSp>
        <p:nvGrpSpPr>
          <p:cNvPr id="7" name="Group 6"/>
          <p:cNvGrpSpPr/>
          <p:nvPr/>
        </p:nvGrpSpPr>
        <p:grpSpPr>
          <a:xfrm>
            <a:off x="9574345" y="-41563"/>
            <a:ext cx="895350" cy="2590800"/>
            <a:chOff x="9574345" y="-41563"/>
            <a:chExt cx="895350" cy="2590800"/>
          </a:xfrm>
        </p:grpSpPr>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74345" y="-41563"/>
              <a:ext cx="895350" cy="2590800"/>
            </a:xfrm>
            <a:prstGeom prst="rect">
              <a:avLst/>
            </a:prstGeom>
          </p:spPr>
        </p:pic>
        <p:cxnSp>
          <p:nvCxnSpPr>
            <p:cNvPr id="10" name="Straight Arrow Connector 9"/>
            <p:cNvCxnSpPr/>
            <p:nvPr/>
          </p:nvCxnSpPr>
          <p:spPr>
            <a:xfrm>
              <a:off x="9795164" y="289021"/>
              <a:ext cx="0" cy="546102"/>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grpSp>
      <p:pic>
        <p:nvPicPr>
          <p:cNvPr id="11" name="Picture 10"/>
          <p:cNvPicPr>
            <a:picLocks noChangeAspect="1"/>
          </p:cNvPicPr>
          <p:nvPr/>
        </p:nvPicPr>
        <p:blipFill rotWithShape="1">
          <a:blip r:embed="rId5">
            <a:extLst>
              <a:ext uri="{28A0092B-C50C-407E-A947-70E740481C1C}">
                <a14:useLocalDpi xmlns:a14="http://schemas.microsoft.com/office/drawing/2010/main" val="0"/>
              </a:ext>
            </a:extLst>
          </a:blip>
          <a:srcRect l="26727" t="11953" r="50342"/>
          <a:stretch/>
        </p:blipFill>
        <p:spPr>
          <a:xfrm>
            <a:off x="8121465" y="3048289"/>
            <a:ext cx="1673699" cy="3266209"/>
          </a:xfrm>
          <a:prstGeom prst="rect">
            <a:avLst/>
          </a:prstGeom>
        </p:spPr>
      </p:pic>
    </p:spTree>
    <p:extLst>
      <p:ext uri="{BB962C8B-B14F-4D97-AF65-F5344CB8AC3E}">
        <p14:creationId xmlns:p14="http://schemas.microsoft.com/office/powerpoint/2010/main" val="651416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Freefall</a:t>
            </a:r>
            <a:endParaRPr lang="en-US" dirty="0"/>
          </a:p>
        </p:txBody>
      </p:sp>
      <p:sp>
        <p:nvSpPr>
          <p:cNvPr id="3" name="Content Placeholder 2"/>
          <p:cNvSpPr>
            <a:spLocks noGrp="1"/>
          </p:cNvSpPr>
          <p:nvPr>
            <p:ph idx="1"/>
          </p:nvPr>
        </p:nvSpPr>
        <p:spPr>
          <a:xfrm>
            <a:off x="1154955" y="2603500"/>
            <a:ext cx="7074645" cy="3416300"/>
          </a:xfrm>
        </p:spPr>
        <p:txBody>
          <a:bodyPr>
            <a:normAutofit fontScale="92500" lnSpcReduction="20000"/>
          </a:bodyPr>
          <a:lstStyle/>
          <a:p>
            <a:r>
              <a:rPr lang="en-US" sz="2000" b="1" dirty="0" smtClean="0"/>
              <a:t>Default frame of reference sets y= </a:t>
            </a:r>
            <a:r>
              <a:rPr lang="en-US" sz="2000" b="1" u="sng" dirty="0" smtClean="0"/>
              <a:t>0 m at the ground </a:t>
            </a:r>
            <a:r>
              <a:rPr lang="en-US" sz="2000" b="1" dirty="0" smtClean="0"/>
              <a:t>with </a:t>
            </a:r>
            <a:r>
              <a:rPr lang="en-US" sz="2000" b="1" u="sng" dirty="0" smtClean="0"/>
              <a:t>positive y directed upward</a:t>
            </a:r>
            <a:r>
              <a:rPr lang="en-US" sz="2000" b="1" dirty="0" smtClean="0"/>
              <a:t>.</a:t>
            </a:r>
          </a:p>
          <a:p>
            <a:r>
              <a:rPr lang="en-US" sz="2000" b="1" dirty="0" smtClean="0"/>
              <a:t>For all freefall problems, </a:t>
            </a:r>
            <a:r>
              <a:rPr lang="en-US" sz="2000" b="1" u="sng" dirty="0" smtClean="0"/>
              <a:t>acceleration = -9.81 m/s</a:t>
            </a:r>
            <a:r>
              <a:rPr lang="en-US" sz="2000" b="1" u="sng" baseline="30000" dirty="0" smtClean="0"/>
              <a:t>2</a:t>
            </a:r>
            <a:r>
              <a:rPr lang="en-US" sz="2000" b="1" u="sng" dirty="0" smtClean="0"/>
              <a:t>  </a:t>
            </a:r>
            <a:r>
              <a:rPr lang="en-US" sz="2000" b="1" dirty="0" smtClean="0"/>
              <a:t>(the acceleration due to gravity, always negative because g always pulls downward near earth) (a = -g)</a:t>
            </a:r>
          </a:p>
          <a:p>
            <a:r>
              <a:rPr lang="en-US" sz="2000" b="1" dirty="0" smtClean="0"/>
              <a:t>At the </a:t>
            </a:r>
            <a:r>
              <a:rPr lang="en-US" sz="2000" b="1" u="sng" dirty="0" smtClean="0"/>
              <a:t>top of a freefall motion </a:t>
            </a:r>
            <a:r>
              <a:rPr lang="en-US" sz="2000" b="1" dirty="0" smtClean="0"/>
              <a:t>where an object turns around, at that moment, the </a:t>
            </a:r>
            <a:r>
              <a:rPr lang="en-US" sz="2000" b="1" u="sng" dirty="0" smtClean="0"/>
              <a:t>velocity is zero</a:t>
            </a:r>
            <a:r>
              <a:rPr lang="en-US" sz="2000" b="1" dirty="0" smtClean="0"/>
              <a:t>.</a:t>
            </a:r>
          </a:p>
          <a:p>
            <a:r>
              <a:rPr lang="en-US" sz="2000" b="1" dirty="0" smtClean="0"/>
              <a:t>For the ground up, then down to ground again, the </a:t>
            </a:r>
            <a:r>
              <a:rPr lang="en-US" sz="2000" b="1" u="sng" dirty="0" smtClean="0"/>
              <a:t>initial velocity up </a:t>
            </a:r>
            <a:r>
              <a:rPr lang="en-US" sz="2000" b="1" u="sng" dirty="0" smtClean="0"/>
              <a:t>=  – final </a:t>
            </a:r>
            <a:r>
              <a:rPr lang="en-US" sz="2000" b="1" u="sng" dirty="0" smtClean="0"/>
              <a:t>velocity down </a:t>
            </a:r>
            <a:r>
              <a:rPr lang="en-US" sz="2000" b="1" dirty="0" smtClean="0"/>
              <a:t>(Due to </a:t>
            </a:r>
            <a:r>
              <a:rPr lang="en-US" sz="2000" b="1" dirty="0" smtClean="0"/>
              <a:t>symmetry, velocities are equal and opposite.)</a:t>
            </a:r>
            <a:endParaRPr lang="en-US" sz="2000" b="1" dirty="0" smtClean="0"/>
          </a:p>
          <a:p>
            <a:r>
              <a:rPr lang="en-US" sz="2000" b="1" u="sng" dirty="0" smtClean="0"/>
              <a:t>Time up = time down</a:t>
            </a:r>
            <a:r>
              <a:rPr lang="en-US" sz="2000" b="1" dirty="0" smtClean="0"/>
              <a:t>. </a:t>
            </a:r>
            <a:r>
              <a:rPr lang="en-US" sz="2000" b="1" u="sng" dirty="0" smtClean="0"/>
              <a:t>Total time = 2 times time</a:t>
            </a:r>
            <a:r>
              <a:rPr lang="en-US" sz="2000" b="1" u="sng" dirty="0"/>
              <a:t> </a:t>
            </a:r>
            <a:r>
              <a:rPr lang="en-US" sz="2000" b="1" u="sng" dirty="0" smtClean="0"/>
              <a:t>up</a:t>
            </a:r>
            <a:endParaRPr lang="en-US" sz="2000" b="1" u="sng"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r="71212"/>
          <a:stretch/>
        </p:blipFill>
        <p:spPr>
          <a:xfrm>
            <a:off x="10127673" y="1994166"/>
            <a:ext cx="1330036" cy="4320332"/>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39478"/>
          <a:stretch/>
        </p:blipFill>
        <p:spPr>
          <a:xfrm>
            <a:off x="247865" y="3048289"/>
            <a:ext cx="1245190" cy="2293794"/>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74345" y="0"/>
            <a:ext cx="895350" cy="2590800"/>
          </a:xfrm>
          <a:prstGeom prst="rect">
            <a:avLst/>
          </a:prstGeom>
        </p:spPr>
      </p:pic>
      <p:cxnSp>
        <p:nvCxnSpPr>
          <p:cNvPr id="10" name="Straight Arrow Connector 9"/>
          <p:cNvCxnSpPr/>
          <p:nvPr/>
        </p:nvCxnSpPr>
        <p:spPr>
          <a:xfrm>
            <a:off x="9795164" y="330584"/>
            <a:ext cx="0" cy="546102"/>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pic>
        <p:nvPicPr>
          <p:cNvPr id="11" name="Picture 10"/>
          <p:cNvPicPr>
            <a:picLocks noChangeAspect="1"/>
          </p:cNvPicPr>
          <p:nvPr/>
        </p:nvPicPr>
        <p:blipFill rotWithShape="1">
          <a:blip r:embed="rId5">
            <a:extLst>
              <a:ext uri="{28A0092B-C50C-407E-A947-70E740481C1C}">
                <a14:useLocalDpi xmlns:a14="http://schemas.microsoft.com/office/drawing/2010/main" val="0"/>
              </a:ext>
            </a:extLst>
          </a:blip>
          <a:srcRect l="26727" t="11953" r="50342"/>
          <a:stretch/>
        </p:blipFill>
        <p:spPr>
          <a:xfrm>
            <a:off x="8121465" y="3048289"/>
            <a:ext cx="1673699" cy="3266209"/>
          </a:xfrm>
          <a:prstGeom prst="rect">
            <a:avLst/>
          </a:prstGeom>
        </p:spPr>
      </p:pic>
    </p:spTree>
    <p:extLst>
      <p:ext uri="{BB962C8B-B14F-4D97-AF65-F5344CB8AC3E}">
        <p14:creationId xmlns:p14="http://schemas.microsoft.com/office/powerpoint/2010/main" val="3462572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25195</TotalTime>
  <Words>902</Words>
  <Application>Microsoft Office PowerPoint</Application>
  <PresentationFormat>Widescreen</PresentationFormat>
  <Paragraphs>87</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Cambria Math</vt:lpstr>
      <vt:lpstr>Century Gothic</vt:lpstr>
      <vt:lpstr>Wingdings 3</vt:lpstr>
      <vt:lpstr>Ion Boardroom</vt:lpstr>
      <vt:lpstr>Physics 1 – Sept 18, 2018</vt:lpstr>
      <vt:lpstr>Objectives and Agenda</vt:lpstr>
      <vt:lpstr>Constant acceleration</vt:lpstr>
      <vt:lpstr>The Kinematic Equations</vt:lpstr>
      <vt:lpstr>Solving Constant Acceleration Problems</vt:lpstr>
      <vt:lpstr>Sample problem</vt:lpstr>
      <vt:lpstr>Practice</vt:lpstr>
      <vt:lpstr>Freefall</vt:lpstr>
      <vt:lpstr>Freefall</vt:lpstr>
      <vt:lpstr>Sample Problem</vt:lpstr>
      <vt:lpstr>Practice Problems</vt:lpstr>
      <vt:lpstr>Practice Problems</vt:lpstr>
      <vt:lpstr>Exit Slip -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1818 ACC Chemistry</dc:title>
  <dc:creator>Melissa Triplett</dc:creator>
  <cp:lastModifiedBy>Triplett, Melissa J.</cp:lastModifiedBy>
  <cp:revision>148</cp:revision>
  <dcterms:created xsi:type="dcterms:W3CDTF">2015-08-11T02:33:52Z</dcterms:created>
  <dcterms:modified xsi:type="dcterms:W3CDTF">2018-09-19T13:39:29Z</dcterms:modified>
</cp:coreProperties>
</file>